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256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13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8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7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9040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14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3046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10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80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0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8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2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1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7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30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8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3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DBF9DC9-4220-4E39-8B03-6362A21A2EC7}" type="datetimeFigureOut">
              <a:rPr lang="en-US" smtClean="0"/>
              <a:t>10/23/2025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136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91FAB-86B8-4441-880F-BE5569D17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454" y="588150"/>
            <a:ext cx="7703634" cy="2389666"/>
          </a:xfrm>
        </p:spPr>
        <p:txBody>
          <a:bodyPr/>
          <a:lstStyle/>
          <a:p>
            <a:pPr algn="ctr"/>
            <a:r>
              <a:rPr lang="en-US" sz="4800" b="1" dirty="0"/>
              <a:t>Lubbock SMT Update</a:t>
            </a:r>
            <a:br>
              <a:rPr lang="en-US" dirty="0"/>
            </a:br>
            <a:r>
              <a:rPr lang="en-US" dirty="0"/>
              <a:t>RMS – November 2025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A79A8ED-7FBC-46AA-BE38-44880A1CCF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884" y="478070"/>
            <a:ext cx="5866734" cy="5901859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83742ED-6E01-7241-84AF-592D79E848F8}"/>
              </a:ext>
            </a:extLst>
          </p:cNvPr>
          <p:cNvSpPr txBox="1">
            <a:spLocks/>
          </p:cNvSpPr>
          <p:nvPr/>
        </p:nvSpPr>
        <p:spPr>
          <a:xfrm>
            <a:off x="414454" y="3634145"/>
            <a:ext cx="7135362" cy="23896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b="1" dirty="0"/>
              <a:t>Lubbock profile appeared on Friday, September 26</a:t>
            </a:r>
            <a:r>
              <a:rPr lang="en-US" sz="2000" b="1" baseline="30000" dirty="0"/>
              <a:t>th</a:t>
            </a:r>
          </a:p>
          <a:p>
            <a:endParaRPr lang="en-US" sz="2000" b="1" dirty="0"/>
          </a:p>
          <a:p>
            <a:r>
              <a:rPr lang="en-US" sz="2000" b="1" dirty="0"/>
              <a:t>We began sending files to SMT on September 29</a:t>
            </a:r>
            <a:r>
              <a:rPr lang="en-US" sz="2000" b="1" baseline="30000" dirty="0"/>
              <a:t>th</a:t>
            </a:r>
            <a:endParaRPr lang="en-US" sz="2000" b="1" dirty="0"/>
          </a:p>
          <a:p>
            <a:endParaRPr lang="en-US" sz="2000" dirty="0"/>
          </a:p>
          <a:p>
            <a:r>
              <a:rPr lang="en-US" sz="2000" dirty="0"/>
              <a:t>Everything is working as expected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007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8A1E0-159B-4858-A4DC-2DFFEFA4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58" y="595067"/>
            <a:ext cx="7597940" cy="90976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>
                <a:solidFill>
                  <a:srgbClr val="0070C0"/>
                </a:solidFill>
              </a:rPr>
              <a:t>Data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D05D3-29B8-4A0A-90E0-EF6C301E1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96" y="1943099"/>
            <a:ext cx="8534400" cy="2749217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DDD9E-8B46-4AA6-8005-BB598AF28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156794"/>
            <a:ext cx="3045073" cy="30450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11BE34-D70E-1A4A-B0AE-6757C6ED9F44}"/>
              </a:ext>
            </a:extLst>
          </p:cNvPr>
          <p:cNvSpPr txBox="1"/>
          <p:nvPr/>
        </p:nvSpPr>
        <p:spPr>
          <a:xfrm>
            <a:off x="747006" y="2021305"/>
            <a:ext cx="1558089" cy="369332"/>
          </a:xfrm>
          <a:prstGeom prst="rect">
            <a:avLst/>
          </a:prstGeom>
          <a:solidFill>
            <a:srgbClr val="FFFF99"/>
          </a:solidFill>
          <a:ln w="381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DAY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111D84-FC54-E1EB-A312-9B65072BFE45}"/>
              </a:ext>
            </a:extLst>
          </p:cNvPr>
          <p:cNvSpPr txBox="1"/>
          <p:nvPr/>
        </p:nvSpPr>
        <p:spPr>
          <a:xfrm>
            <a:off x="2462509" y="2027321"/>
            <a:ext cx="3080084" cy="369332"/>
          </a:xfrm>
          <a:prstGeom prst="rect">
            <a:avLst/>
          </a:prstGeom>
          <a:solidFill>
            <a:srgbClr val="FFFF99"/>
          </a:solidFill>
          <a:ln w="381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DAY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562D39-E1ED-F21F-49DF-5595C350E53F}"/>
              </a:ext>
            </a:extLst>
          </p:cNvPr>
          <p:cNvSpPr txBox="1"/>
          <p:nvPr/>
        </p:nvSpPr>
        <p:spPr>
          <a:xfrm>
            <a:off x="5654842" y="2021305"/>
            <a:ext cx="2689058" cy="369332"/>
          </a:xfrm>
          <a:prstGeom prst="rect">
            <a:avLst/>
          </a:prstGeom>
          <a:solidFill>
            <a:srgbClr val="FFFF99"/>
          </a:solidFill>
          <a:ln w="381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DAY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509D9D-15E2-6803-3A43-445500836AEC}"/>
              </a:ext>
            </a:extLst>
          </p:cNvPr>
          <p:cNvSpPr txBox="1"/>
          <p:nvPr/>
        </p:nvSpPr>
        <p:spPr>
          <a:xfrm>
            <a:off x="745958" y="2468843"/>
            <a:ext cx="1558089" cy="1754326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FF99"/>
                </a:solidFill>
              </a:rPr>
              <a:t>Usage day </a:t>
            </a:r>
            <a:r>
              <a:rPr lang="en-US" b="1" dirty="0">
                <a:solidFill>
                  <a:srgbClr val="FFFF99"/>
                </a:solidFill>
              </a:rPr>
              <a:t>closes at midnight with 24:00 interval</a:t>
            </a:r>
          </a:p>
          <a:p>
            <a:pPr algn="ctr"/>
            <a:endParaRPr lang="en-US" b="1" dirty="0">
              <a:solidFill>
                <a:srgbClr val="FFFF99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868F7D-6253-1A60-B87B-2793DC609A99}"/>
              </a:ext>
            </a:extLst>
          </p:cNvPr>
          <p:cNvSpPr txBox="1">
            <a:spLocks/>
          </p:cNvSpPr>
          <p:nvPr/>
        </p:nvSpPr>
        <p:spPr>
          <a:xfrm>
            <a:off x="2461984" y="2474859"/>
            <a:ext cx="3080084" cy="1754326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FF99"/>
                </a:solidFill>
              </a:rPr>
              <a:t>(00:00 – 23:30) MDM Recovery Process running to find missing intervals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FF99"/>
                </a:solidFill>
              </a:rPr>
              <a:t>23:30 - Interval Files created (DAY 1 usage)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F89DC9-E754-5316-4E9B-602E550DFF81}"/>
              </a:ext>
            </a:extLst>
          </p:cNvPr>
          <p:cNvSpPr txBox="1"/>
          <p:nvPr/>
        </p:nvSpPr>
        <p:spPr>
          <a:xfrm>
            <a:off x="5654841" y="2468843"/>
            <a:ext cx="2689057" cy="1754326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99"/>
                </a:solidFill>
              </a:rPr>
              <a:t>02:00 – File conversion to LSE format</a:t>
            </a:r>
          </a:p>
          <a:p>
            <a:r>
              <a:rPr lang="en-US" b="1" dirty="0">
                <a:solidFill>
                  <a:srgbClr val="FFFF99"/>
                </a:solidFill>
              </a:rPr>
              <a:t>07:00 – Files sent to ERCOT and SMT</a:t>
            </a:r>
            <a:r>
              <a:rPr lang="en-US" b="1" dirty="0"/>
              <a:t>**</a:t>
            </a:r>
          </a:p>
          <a:p>
            <a:endParaRPr lang="en-US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en-US" b="1" dirty="0">
              <a:solidFill>
                <a:srgbClr val="FFFF99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9C2442-05DF-53EF-262E-3875222CAA5F}"/>
              </a:ext>
            </a:extLst>
          </p:cNvPr>
          <p:cNvSpPr txBox="1"/>
          <p:nvPr/>
        </p:nvSpPr>
        <p:spPr>
          <a:xfrm>
            <a:off x="745958" y="4770522"/>
            <a:ext cx="7597940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** This is a change:  We were previously sending files at 11am, but because of SMT’s processes this was causing another day of delays for customers being able to see their data.</a:t>
            </a:r>
          </a:p>
          <a:p>
            <a:endParaRPr lang="en-US" b="1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33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EDDD9E-8B46-4AA6-8005-BB598AF28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156794"/>
            <a:ext cx="3045073" cy="304507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FDF863-22FC-35AF-9DBC-9584053F6562}"/>
              </a:ext>
            </a:extLst>
          </p:cNvPr>
          <p:cNvSpPr txBox="1">
            <a:spLocks/>
          </p:cNvSpPr>
          <p:nvPr/>
        </p:nvSpPr>
        <p:spPr>
          <a:xfrm>
            <a:off x="345827" y="446093"/>
            <a:ext cx="8455273" cy="42341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en-US" sz="5100" u="sng" dirty="0">
                <a:solidFill>
                  <a:schemeClr val="tx1"/>
                </a:solidFill>
              </a:rPr>
              <a:t>Upcoming changes</a:t>
            </a:r>
          </a:p>
          <a:p>
            <a:pPr marL="0" indent="0" algn="ctr">
              <a:buFont typeface="Wingdings 3" panose="05040102010807070707" pitchFamily="18" charset="2"/>
              <a:buNone/>
            </a:pPr>
            <a:endParaRPr lang="en-US" sz="3600" u="sng" dirty="0">
              <a:solidFill>
                <a:schemeClr val="tx1"/>
              </a:solidFill>
            </a:endParaRPr>
          </a:p>
          <a:p>
            <a:r>
              <a:rPr lang="en-US" sz="3600" dirty="0">
                <a:solidFill>
                  <a:schemeClr val="tx1"/>
                </a:solidFill>
              </a:rPr>
              <a:t>We are replacing our 7-day, 30-day, and 170-day lookback tools that resends all LSE files.</a:t>
            </a:r>
          </a:p>
          <a:p>
            <a:r>
              <a:rPr lang="en-US" sz="3600" dirty="0">
                <a:solidFill>
                  <a:schemeClr val="tx1"/>
                </a:solidFill>
              </a:rPr>
              <a:t>We are currently testing a Historical resend process.  This will resend LSE files any time intervals are changed.  The updated interval data will be sent with the daily LSE the following day.</a:t>
            </a:r>
          </a:p>
          <a:p>
            <a:r>
              <a:rPr lang="en-US" sz="3600" dirty="0">
                <a:solidFill>
                  <a:schemeClr val="tx1"/>
                </a:solidFill>
              </a:rPr>
              <a:t>We expect this new process to be implemented by the end of the year.  </a:t>
            </a:r>
          </a:p>
          <a:p>
            <a:r>
              <a:rPr lang="en-US" sz="3600" dirty="0">
                <a:solidFill>
                  <a:schemeClr val="tx1"/>
                </a:solidFill>
              </a:rPr>
              <a:t>We will allow BOTH processes to run simultaneously for a period before we stop the current 7/30/170-day lookback process.</a:t>
            </a:r>
          </a:p>
          <a:p>
            <a:endParaRPr lang="en-US" sz="3600" dirty="0">
              <a:solidFill>
                <a:schemeClr val="tx1"/>
              </a:solidFill>
            </a:endParaRPr>
          </a:p>
          <a:p>
            <a:pPr marL="0" indent="0">
              <a:buFont typeface="Wingdings 3" panose="05040102010807070707" pitchFamily="18" charset="2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9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6EA29-A285-642F-0A17-AD5D12DF2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B630D-64C8-E5A4-28E6-7959D8E74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219" y="5955632"/>
            <a:ext cx="9406691" cy="643690"/>
          </a:xfrm>
        </p:spPr>
        <p:txBody>
          <a:bodyPr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chemeClr val="tx1"/>
                </a:solidFill>
              </a:rPr>
              <a:t>Thank you all who helped us with testing!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CD0978-619E-E9D3-3F82-99D5717578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542" y="156794"/>
            <a:ext cx="4577632" cy="457763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887C4B1-8738-4584-9CD2-DCA544D90417}"/>
              </a:ext>
            </a:extLst>
          </p:cNvPr>
          <p:cNvSpPr txBox="1">
            <a:spLocks/>
          </p:cNvSpPr>
          <p:nvPr/>
        </p:nvSpPr>
        <p:spPr>
          <a:xfrm>
            <a:off x="345828" y="446094"/>
            <a:ext cx="7179926" cy="445076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en-US" sz="5100" dirty="0">
                <a:solidFill>
                  <a:schemeClr val="tx1"/>
                </a:solidFill>
              </a:rPr>
              <a:t>Problems</a:t>
            </a:r>
            <a:endParaRPr lang="en-US" sz="3600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</a:rPr>
              <a:t>Each Market Participant should follow their normal process of escalation with SMT.</a:t>
            </a:r>
          </a:p>
          <a:p>
            <a:pPr marL="0" indent="0"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</a:rPr>
              <a:t>For missing data, the escalation process with SMT is to open a Help Desk ticket. </a:t>
            </a:r>
          </a:p>
          <a:p>
            <a:pPr marL="0" indent="0" algn="ctr">
              <a:buNone/>
            </a:pPr>
            <a:r>
              <a:rPr lang="en-US" sz="3600" dirty="0">
                <a:solidFill>
                  <a:schemeClr val="tx1"/>
                </a:solidFill>
              </a:rPr>
              <a:t>phone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</a:rPr>
              <a:t>1-844-217-8595</a:t>
            </a:r>
            <a:r>
              <a:rPr lang="en-US" sz="3600" dirty="0">
                <a:solidFill>
                  <a:schemeClr val="tx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US" sz="3600" dirty="0">
                <a:solidFill>
                  <a:schemeClr val="tx1"/>
                </a:solidFill>
              </a:rPr>
              <a:t>email 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chemeClr val="tx1"/>
                </a:solidFill>
              </a:rPr>
              <a:t>Support@SmartMeterTexas.com</a:t>
            </a:r>
            <a:endParaRPr lang="en-US" sz="3600" dirty="0">
              <a:solidFill>
                <a:schemeClr val="tx1"/>
              </a:solidFill>
            </a:endParaRPr>
          </a:p>
          <a:p>
            <a:endParaRPr lang="en-US" sz="3600" dirty="0">
              <a:solidFill>
                <a:schemeClr val="tx1"/>
              </a:solidFill>
            </a:endParaRPr>
          </a:p>
          <a:p>
            <a:pPr marL="0" indent="0">
              <a:buFont typeface="Wingdings 3" panose="05040102010807070707" pitchFamily="18" charset="2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09279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1235</TotalTime>
  <Words>258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Slice</vt:lpstr>
      <vt:lpstr>Lubbock SMT Update RMS – November 2025</vt:lpstr>
      <vt:lpstr>Data Timeline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Lubbock Integration Update</dc:title>
  <dc:creator>Michael Winegeart</dc:creator>
  <cp:lastModifiedBy>Michael Winegeart</cp:lastModifiedBy>
  <cp:revision>17</cp:revision>
  <dcterms:created xsi:type="dcterms:W3CDTF">2025-01-06T19:51:56Z</dcterms:created>
  <dcterms:modified xsi:type="dcterms:W3CDTF">2025-10-23T17:10:11Z</dcterms:modified>
</cp:coreProperties>
</file>